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33CCFF"/>
    <a:srgbClr val="F03067"/>
    <a:srgbClr val="CC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570" y="-30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 smtClean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 smtClean="0"/>
              <a:t>Chapter 9:  </a:t>
            </a:r>
            <a:br>
              <a:rPr lang="en-US" altLang="zh-TW" sz="5400" dirty="0" smtClean="0"/>
            </a:br>
            <a:r>
              <a:rPr lang="en-US" altLang="zh-TW" sz="5400" dirty="0" smtClean="0"/>
              <a:t>Virtual-Memory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 smtClean="0"/>
              <a:t>With each page table entry a valid–invalid bit is associated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b="1" dirty="0" smtClean="0">
                <a:solidFill>
                  <a:srgbClr val="FF0000"/>
                </a:solidFill>
              </a:rPr>
              <a:t>v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charset="2"/>
              </a:rPr>
              <a:t> in-memory,</a:t>
            </a:r>
            <a:r>
              <a:rPr lang="en-US" altLang="zh-TW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 smtClean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Initially valid–invalid bit is set to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Example of a page table snapshot:</a:t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endParaRPr lang="en-US" altLang="zh-TW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During address translation, if valid–invalid bit in page table entry</a:t>
            </a:r>
            <a:r>
              <a:rPr lang="zh-TW" altLang="en-US" dirty="0" smtClean="0"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is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 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/>
              <a:t>If there is a reference to a page, </a:t>
            </a:r>
            <a:r>
              <a:rPr lang="en-US" altLang="zh-TW" sz="2400" dirty="0" smtClean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 smtClean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 smtClean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 smtClean="0"/>
              <a:t>Invalid reference </a:t>
            </a:r>
            <a:r>
              <a:rPr lang="en-US" altLang="zh-TW" sz="2400" dirty="0" smtClean="0">
                <a:sym typeface="Symbol" charset="2"/>
              </a:rPr>
              <a:t> abort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 smtClean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Get empty frame from physical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Swap page into frame</a:t>
            </a:r>
            <a:r>
              <a:rPr lang="zh-TW" altLang="en-US" sz="2400" dirty="0" smtClean="0">
                <a:sym typeface="Symbol" charset="2"/>
              </a:rPr>
              <a:t> </a:t>
            </a:r>
            <a:r>
              <a:rPr lang="en-US" altLang="zh-TW" sz="2400" dirty="0" smtClean="0">
                <a:sym typeface="Symbol" charset="2"/>
              </a:rPr>
              <a:t>from 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Reset tables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Set validation bit =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v</a:t>
            </a:r>
            <a:endParaRPr lang="en-US" altLang="zh-TW" sz="2400" dirty="0" smtClean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 smtClean="0"/>
              <a:t>Page Fault Rate 0 </a:t>
            </a:r>
            <a:r>
              <a:rPr lang="en-US" altLang="zh-TW" sz="2800" dirty="0" smtClean="0">
                <a:sym typeface="Symbol" charset="2"/>
              </a:rPr>
              <a:t>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if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if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EAT = (1 –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)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+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   EAT = 8.2 microseconds.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This is a slowdown by </a:t>
            </a:r>
            <a:r>
              <a:rPr lang="en-US" altLang="zh-TW" sz="2800" dirty="0" smtClean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 smtClean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 smtClean="0"/>
              <a:t>	-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 smtClean="0"/>
              <a:t>	-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 smtClean="0"/>
              <a:t>(later)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 smtClean="0"/>
              <a:t>Copy-on-Write (COW) allows both parent and child processes to </a:t>
            </a:r>
            <a:r>
              <a:rPr lang="en-US" altLang="zh-TW" sz="2800" dirty="0" smtClean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 smtClean="0">
                <a:solidFill>
                  <a:srgbClr val="FF0000"/>
                </a:solidFill>
              </a:rPr>
              <a:t>share</a:t>
            </a:r>
            <a:r>
              <a:rPr lang="en-US" altLang="zh-TW" sz="2800" dirty="0" smtClean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 smtClean="0"/>
              <a:t>in memory</a:t>
            </a:r>
          </a:p>
          <a:p>
            <a:r>
              <a:rPr lang="en-US" altLang="zh-TW" sz="2800" dirty="0" smtClean="0"/>
              <a:t>If either process modifies a shared page, only then is the page copied</a:t>
            </a:r>
          </a:p>
          <a:p>
            <a:r>
              <a:rPr lang="en-US" altLang="zh-TW" sz="2800" dirty="0" smtClean="0"/>
              <a:t>COW allows more efficient process creation as </a:t>
            </a:r>
            <a:r>
              <a:rPr lang="en-US" altLang="zh-TW" sz="2800" dirty="0" smtClean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 smtClean="0"/>
              <a:t>Free pages are allocated from a </a:t>
            </a:r>
            <a:r>
              <a:rPr lang="en-US" altLang="zh-TW" sz="2800" b="1" dirty="0" smtClean="0"/>
              <a:t>pool</a:t>
            </a:r>
            <a:r>
              <a:rPr lang="en-US" altLang="zh-TW" sz="2800" dirty="0" smtClean="0"/>
              <a:t> of zeroed-out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Background</a:t>
            </a:r>
          </a:p>
          <a:p>
            <a:r>
              <a:rPr lang="en-US" altLang="zh-TW" sz="2800" dirty="0" smtClean="0"/>
              <a:t>Demand Paging</a:t>
            </a:r>
          </a:p>
          <a:p>
            <a:r>
              <a:rPr lang="en-US" altLang="zh-TW" sz="2800" dirty="0" smtClean="0"/>
              <a:t>Copy-on-Write</a:t>
            </a:r>
          </a:p>
          <a:p>
            <a:r>
              <a:rPr lang="en-US" altLang="zh-TW" sz="2800" dirty="0" smtClean="0"/>
              <a:t>Page Replacement</a:t>
            </a:r>
          </a:p>
          <a:p>
            <a:r>
              <a:rPr lang="en-US" altLang="zh-TW" sz="2800" dirty="0" smtClean="0"/>
              <a:t>Allocation of Frames </a:t>
            </a:r>
          </a:p>
          <a:p>
            <a:r>
              <a:rPr lang="en-US" altLang="zh-TW" sz="2800" dirty="0" smtClean="0"/>
              <a:t>Thrashing</a:t>
            </a:r>
          </a:p>
          <a:p>
            <a:r>
              <a:rPr lang="en-US" altLang="zh-TW" sz="2800" dirty="0" smtClean="0"/>
              <a:t>Memory-Mapped Files</a:t>
            </a:r>
          </a:p>
          <a:p>
            <a:r>
              <a:rPr lang="en-US" altLang="zh-TW" sz="2800" dirty="0" smtClean="0"/>
              <a:t>Allocating Kernel Memory</a:t>
            </a:r>
          </a:p>
          <a:p>
            <a:r>
              <a:rPr lang="en-US" altLang="zh-TW" sz="2800" dirty="0" smtClean="0"/>
              <a:t>Other Considerations</a:t>
            </a:r>
          </a:p>
          <a:p>
            <a:r>
              <a:rPr lang="en-US" altLang="zh-TW" sz="2800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 smtClean="0"/>
              <a:t>– find some page in memory, but not really in use, swap it out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</a:rPr>
              <a:t>performance </a:t>
            </a:r>
            <a:r>
              <a:rPr lang="en-US" altLang="zh-TW" sz="2800" dirty="0" smtClean="0"/>
              <a:t>– want an algorithm which will result in </a:t>
            </a:r>
            <a:r>
              <a:rPr lang="en-US" altLang="zh-TW" sz="2800" dirty="0" smtClean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 smtClean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Prevent over-allocation of memory by modifying </a:t>
            </a:r>
            <a:r>
              <a:rPr lang="en-US" altLang="zh-TW" sz="2800" dirty="0" smtClean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 smtClean="0"/>
              <a:t>to include page replacement</a:t>
            </a:r>
          </a:p>
          <a:p>
            <a:r>
              <a:rPr lang="en-US" altLang="zh-TW" sz="2800" dirty="0" smtClean="0"/>
              <a:t>Use </a:t>
            </a:r>
            <a:r>
              <a:rPr lang="en-US" altLang="zh-TW" sz="2800" b="1" dirty="0" smtClean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 smtClean="0"/>
              <a:t>to reduce overhead of page transfers – </a:t>
            </a:r>
            <a:r>
              <a:rPr lang="en-US" altLang="zh-TW" sz="2800" dirty="0" smtClean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 smtClean="0"/>
              <a:t>Page replacement completes separation between logical memory and physical memory </a:t>
            </a:r>
            <a:r>
              <a:rPr lang="en-US" altLang="zh-TW" sz="2800" dirty="0" smtClean="0">
                <a:solidFill>
                  <a:srgbClr val="FF0000"/>
                </a:solidFill>
              </a:rPr>
              <a:t>– large virtual memory can be provided on a smaller physical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Find a free frame:</a:t>
            </a:r>
            <a:br>
              <a:rPr lang="en-US" altLang="zh-TW" sz="2800" dirty="0" smtClean="0"/>
            </a:br>
            <a:r>
              <a:rPr lang="en-US" altLang="zh-TW" sz="2800" dirty="0" smtClean="0"/>
              <a:t>   -  If there is a free frame, use it</a:t>
            </a:r>
            <a:br>
              <a:rPr lang="en-US" altLang="zh-TW" sz="2800" dirty="0" smtClean="0"/>
            </a:br>
            <a:r>
              <a:rPr lang="en-US" altLang="zh-TW" sz="2800" dirty="0" smtClean="0"/>
              <a:t>   -  If there is no free frame, use a page replacement algorithm to </a:t>
            </a:r>
            <a:r>
              <a:rPr lang="en-US" altLang="zh-TW" sz="2800" dirty="0" smtClean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victim</a:t>
            </a:r>
            <a:r>
              <a:rPr lang="en-US" altLang="zh-TW" sz="2800" dirty="0" smtClean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Page Replacement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Want lowest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Evaluate algorithm by running it on a particular string of memory references (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 smtClean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 smtClean="0"/>
              <a:t>              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 smtClean="0"/>
              <a:t>Reference string: 1, 2, 3, 4, 1, 2, 5, 1, 2, 3, 4, 5</a:t>
            </a:r>
          </a:p>
          <a:p>
            <a:r>
              <a:rPr lang="en-US" altLang="zh-TW" dirty="0" smtClean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pPr>
              <a:buFont typeface="Monotype Sorts" charset="2"/>
              <a:buNone/>
            </a:pP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r>
              <a:rPr lang="en-US" altLang="zh-TW" dirty="0" smtClean="0"/>
              <a:t>4 frames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r>
              <a:rPr lang="en-US" altLang="zh-TW" b="1" dirty="0" err="1" smtClean="0">
                <a:solidFill>
                  <a:srgbClr val="FF0000"/>
                </a:solidFill>
              </a:rPr>
              <a:t>Belady’s</a:t>
            </a:r>
            <a:r>
              <a:rPr lang="en-US" altLang="zh-TW" b="1" dirty="0" smtClean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 smtClean="0"/>
              <a:t>To describe the benefits of a </a:t>
            </a:r>
            <a:r>
              <a:rPr lang="en-US" altLang="zh-TW" sz="2800" dirty="0" smtClean="0">
                <a:solidFill>
                  <a:srgbClr val="FF0000"/>
                </a:solidFill>
              </a:rPr>
              <a:t>virtual memory system</a:t>
            </a:r>
          </a:p>
          <a:p>
            <a:r>
              <a:rPr lang="en-US" altLang="zh-TW" sz="2800" dirty="0" smtClean="0"/>
              <a:t>To explain the concepts of </a:t>
            </a:r>
            <a:r>
              <a:rPr lang="en-US" altLang="zh-TW" sz="2800" dirty="0" smtClean="0">
                <a:solidFill>
                  <a:srgbClr val="FF0000"/>
                </a:solidFill>
              </a:rPr>
              <a:t>demand paging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page-replacement algorithms</a:t>
            </a:r>
            <a:r>
              <a:rPr lang="en-US" altLang="zh-TW" sz="2800" dirty="0" smtClean="0"/>
              <a:t>, and </a:t>
            </a:r>
            <a:r>
              <a:rPr lang="en-US" altLang="zh-TW" sz="2800" dirty="0" smtClean="0">
                <a:solidFill>
                  <a:srgbClr val="FF0000"/>
                </a:solidFill>
              </a:rPr>
              <a:t>allocation of page frames</a:t>
            </a:r>
          </a:p>
          <a:p>
            <a:r>
              <a:rPr lang="en-US" altLang="zh-TW" sz="2800" dirty="0" smtClean="0"/>
              <a:t>To discuss the principle of the </a:t>
            </a:r>
            <a:r>
              <a:rPr lang="en-US" altLang="zh-TW" sz="2800" dirty="0" smtClean="0">
                <a:solidFill>
                  <a:srgbClr val="FF0000"/>
                </a:solidFill>
              </a:rPr>
              <a:t>working-set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Replace page that will not be used for </a:t>
            </a:r>
            <a:r>
              <a:rPr lang="en-US" altLang="zh-TW" sz="2800" dirty="0" smtClean="0">
                <a:solidFill>
                  <a:srgbClr val="FF0000"/>
                </a:solidFill>
              </a:rPr>
              <a:t>longest period of </a:t>
            </a:r>
            <a:r>
              <a:rPr lang="en-US" altLang="zh-TW" sz="2800" dirty="0" smtClean="0">
                <a:solidFill>
                  <a:srgbClr val="FF0000"/>
                </a:solidFill>
              </a:rPr>
              <a:t>time (</a:t>
            </a:r>
            <a:r>
              <a:rPr lang="zh-TW" altLang="en-US" sz="2800" dirty="0" smtClean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4 frames example	 </a:t>
            </a:r>
            <a:r>
              <a:rPr lang="en-US" altLang="zh-TW" sz="2800" dirty="0" smtClean="0">
                <a:solidFill>
                  <a:srgbClr val="FF0000"/>
                </a:solidFill>
              </a:rPr>
              <a:t>1, 2, 3, 4</a:t>
            </a:r>
            <a:r>
              <a:rPr lang="en-US" altLang="zh-TW" sz="2800" dirty="0" smtClean="0"/>
              <a:t>, 1, 2, </a:t>
            </a:r>
            <a:r>
              <a:rPr lang="en-US" altLang="zh-TW" sz="2800" dirty="0" smtClean="0">
                <a:solidFill>
                  <a:srgbClr val="FF0000"/>
                </a:solidFill>
              </a:rPr>
              <a:t>5</a:t>
            </a:r>
            <a:r>
              <a:rPr lang="en-US" altLang="zh-TW" sz="2800" dirty="0" smtClean="0"/>
              <a:t>, 1, 2, 3, </a:t>
            </a:r>
            <a:r>
              <a:rPr lang="en-US" altLang="zh-TW" sz="2800" dirty="0" smtClean="0">
                <a:solidFill>
                  <a:srgbClr val="FF0000"/>
                </a:solidFill>
              </a:rPr>
              <a:t>4</a:t>
            </a:r>
            <a:r>
              <a:rPr lang="en-US" altLang="zh-TW" sz="2800" dirty="0" smtClean="0"/>
              <a:t>, 5</a:t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 smtClean="0">
                  <a:latin typeface="Candara" pitchFamily="34" charset="0"/>
                </a:rPr>
                <a:t>4</a:t>
              </a:r>
              <a:endParaRPr lang="en-US" altLang="zh-TW" sz="2000" b="1" dirty="0">
                <a:latin typeface="Candara" pitchFamily="34" charset="0"/>
              </a:endParaRP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 smtClean="0">
                  <a:latin typeface="Candara" pitchFamily="34" charset="0"/>
                </a:rPr>
                <a:t>    </a:t>
              </a:r>
              <a:r>
                <a:rPr lang="en-US" altLang="zh-TW" sz="2000" b="1" dirty="0" smtClean="0">
                  <a:latin typeface="Candara" pitchFamily="34" charset="0"/>
                </a:rPr>
                <a:t>5</a:t>
              </a:r>
              <a:endParaRPr lang="en-US" altLang="zh-TW" sz="2000" b="1" dirty="0">
                <a:latin typeface="Candara" pitchFamily="34" charset="0"/>
              </a:endParaRP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 smtClean="0"/>
              <a:t>Reference string:  1, 2, 3, 4, 1, 2,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5</a:t>
            </a:r>
            <a:r>
              <a:rPr lang="en-US" altLang="zh-TW" sz="2800" dirty="0" smtClean="0"/>
              <a:t>, 1, 2, </a:t>
            </a:r>
            <a:r>
              <a:rPr lang="en-US" altLang="zh-TW" sz="2800" b="1" dirty="0" smtClean="0">
                <a:solidFill>
                  <a:srgbClr val="0000CC"/>
                </a:solidFill>
              </a:rPr>
              <a:t>3</a:t>
            </a:r>
            <a:r>
              <a:rPr lang="en-US" altLang="zh-TW" sz="2800" dirty="0" smtClean="0"/>
              <a:t>, </a:t>
            </a:r>
            <a:r>
              <a:rPr lang="en-US" altLang="zh-TW" sz="2800" b="1" dirty="0" smtClean="0">
                <a:solidFill>
                  <a:srgbClr val="663300"/>
                </a:solidFill>
              </a:rPr>
              <a:t>4</a:t>
            </a:r>
            <a:r>
              <a:rPr lang="en-US" altLang="zh-TW" sz="2800" dirty="0" smtClean="0"/>
              <a:t>, </a:t>
            </a:r>
            <a:r>
              <a:rPr lang="en-US" altLang="zh-TW" sz="2800" b="1" dirty="0" smtClean="0">
                <a:solidFill>
                  <a:srgbClr val="009900"/>
                </a:solidFill>
              </a:rPr>
              <a:t>5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 smtClean="0"/>
              <a:t>Every page entry has a counter; every time page is referenced through this entry, copy the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clock</a:t>
            </a:r>
            <a:r>
              <a:rPr lang="en-US" altLang="zh-TW" sz="2800" dirty="0" smtClean="0"/>
              <a:t> into the counter</a:t>
            </a:r>
          </a:p>
          <a:p>
            <a:pPr lvl="1"/>
            <a:r>
              <a:rPr lang="en-US" altLang="zh-TW" sz="2800" dirty="0" smtClean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 smtClean="0"/>
              <a:t>– keep a stack of page numbers in a double link form:</a:t>
            </a:r>
          </a:p>
          <a:p>
            <a:pPr lvl="1"/>
            <a:r>
              <a:rPr lang="en-US" altLang="zh-TW" sz="2800" dirty="0" smtClean="0"/>
              <a:t>Page referenced:</a:t>
            </a:r>
          </a:p>
          <a:p>
            <a:pPr lvl="2"/>
            <a:r>
              <a:rPr lang="en-US" altLang="zh-TW" sz="2800" dirty="0" smtClean="0"/>
              <a:t>move it to the top</a:t>
            </a:r>
          </a:p>
          <a:p>
            <a:pPr lvl="2"/>
            <a:r>
              <a:rPr lang="en-US" altLang="zh-TW" sz="2800" dirty="0" smtClean="0"/>
              <a:t>requires 6 pointers to be changed</a:t>
            </a:r>
          </a:p>
          <a:p>
            <a:pPr lvl="1"/>
            <a:r>
              <a:rPr lang="en-US" altLang="zh-TW" sz="2800" dirty="0" smtClean="0"/>
              <a:t>No search for replacement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– </a:t>
            </a:r>
            <a:r>
              <a:rPr lang="en-US" altLang="zh-TW" sz="2800" dirty="0" smtClean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 smtClean="0"/>
              <a:t>Keep a </a:t>
            </a:r>
            <a:r>
              <a:rPr lang="en-US" altLang="zh-TW" sz="2800" dirty="0" smtClean="0">
                <a:solidFill>
                  <a:srgbClr val="FF0000"/>
                </a:solidFill>
              </a:rPr>
              <a:t>counter</a:t>
            </a:r>
            <a:r>
              <a:rPr lang="en-US" altLang="zh-TW" sz="2800" dirty="0" smtClean="0"/>
              <a:t> of the number of references that have been made to each page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LFU Algorithm</a:t>
            </a:r>
            <a:r>
              <a:rPr lang="en-US" altLang="zh-TW" sz="2800" dirty="0" smtClean="0"/>
              <a:t>:  replaces page with smallest count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MFU Algorithm</a:t>
            </a:r>
            <a:r>
              <a:rPr lang="en-US" altLang="zh-TW" sz="2800" dirty="0" smtClean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– separation of user logical memory from physical memory.</a:t>
            </a:r>
          </a:p>
          <a:p>
            <a:pPr lvl="1"/>
            <a:r>
              <a:rPr lang="en-US" altLang="zh-TW" sz="2400" dirty="0" smtClean="0"/>
              <a:t>Only part of the program needs to be in memory for execution</a:t>
            </a:r>
          </a:p>
          <a:p>
            <a:pPr lvl="1"/>
            <a:r>
              <a:rPr lang="en-US" altLang="zh-TW" sz="2400" dirty="0" smtClean="0"/>
              <a:t>Logical address space can therefore be much larger than physical address space</a:t>
            </a:r>
          </a:p>
          <a:p>
            <a:pPr lvl="1"/>
            <a:r>
              <a:rPr lang="en-US" altLang="zh-TW" sz="2400" dirty="0" smtClean="0"/>
              <a:t>Allows address spaces to be shared by several processes</a:t>
            </a:r>
          </a:p>
          <a:p>
            <a:pPr lvl="1"/>
            <a:r>
              <a:rPr lang="en-US" altLang="zh-TW" sz="2400" dirty="0" smtClean="0"/>
              <a:t>Allows for more efficient process creation</a:t>
            </a:r>
          </a:p>
          <a:p>
            <a:r>
              <a:rPr lang="en-US" altLang="zh-TW" sz="2400" dirty="0" smtClean="0"/>
              <a:t>Virtual memory can be implemented via: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</a:rPr>
              <a:t>Demand paging 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</a:rPr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 smtClean="0"/>
              <a:t>Each process needs </a:t>
            </a:r>
            <a:r>
              <a:rPr lang="en-US" altLang="zh-TW" sz="2800" b="1" i="1" dirty="0" smtClean="0">
                <a:solidFill>
                  <a:srgbClr val="FF0000"/>
                </a:solidFill>
              </a:rPr>
              <a:t>minimum</a:t>
            </a:r>
            <a:r>
              <a:rPr lang="en-US" altLang="zh-TW" sz="2800" dirty="0" smtClean="0"/>
              <a:t> number of pages</a:t>
            </a:r>
          </a:p>
          <a:p>
            <a:r>
              <a:rPr lang="en-US" altLang="zh-TW" sz="2800" dirty="0" smtClean="0"/>
              <a:t>Example:  IBM 370 – 6 pages to handle SS MOVE instruction:</a:t>
            </a:r>
          </a:p>
          <a:p>
            <a:pPr lvl="1"/>
            <a:r>
              <a:rPr lang="en-US" altLang="zh-TW" sz="2800" dirty="0" smtClean="0"/>
              <a:t>instruction is 6 bytes, might span 2 pages</a:t>
            </a:r>
          </a:p>
          <a:p>
            <a:pPr lvl="1"/>
            <a:r>
              <a:rPr lang="en-US" altLang="zh-TW" sz="2800" dirty="0" smtClean="0"/>
              <a:t>2 pages to handle </a:t>
            </a:r>
            <a:r>
              <a:rPr lang="en-US" altLang="zh-TW" sz="2800" i="1" dirty="0" smtClean="0"/>
              <a:t>from</a:t>
            </a:r>
          </a:p>
          <a:p>
            <a:pPr lvl="1"/>
            <a:r>
              <a:rPr lang="en-US" altLang="zh-TW" sz="2800" dirty="0" smtClean="0"/>
              <a:t>2 pages to handle </a:t>
            </a:r>
            <a:r>
              <a:rPr lang="en-US" altLang="zh-TW" sz="2800" i="1" dirty="0" smtClean="0"/>
              <a:t>to</a:t>
            </a:r>
          </a:p>
          <a:p>
            <a:r>
              <a:rPr lang="en-US" altLang="zh-TW" sz="2800" dirty="0" smtClean="0"/>
              <a:t>Two major allocation schemes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 smtClean="0"/>
              <a:t>– For example, if there are 100 frames and 5 processes, give each process 20 frames.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 smtClean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p:oleObj spid="_x0000_s4098" name="Equation" r:id="rId4" imgW="2857320" imgH="161280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p:oleObj spid="_x0000_s4099" name="方程式" r:id="rId5" imgW="1143000" imgH="14857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 smtClean="0"/>
              <a:t>Use a proportional allocation scheme using </a:t>
            </a:r>
            <a:r>
              <a:rPr lang="en-US" altLang="zh-TW" sz="2800" dirty="0" smtClean="0">
                <a:solidFill>
                  <a:srgbClr val="FF0000"/>
                </a:solidFill>
              </a:rPr>
              <a:t>priorities </a:t>
            </a:r>
            <a:r>
              <a:rPr lang="en-US" altLang="zh-TW" sz="2800" dirty="0" smtClean="0"/>
              <a:t>rather than size</a:t>
            </a:r>
          </a:p>
          <a:p>
            <a:r>
              <a:rPr lang="en-US" altLang="zh-TW" sz="2800" dirty="0" smtClean="0"/>
              <a:t>If process </a:t>
            </a:r>
            <a:r>
              <a:rPr lang="en-US" altLang="zh-TW" sz="2800" i="1" dirty="0" smtClean="0"/>
              <a:t>P</a:t>
            </a:r>
            <a:r>
              <a:rPr lang="en-US" altLang="zh-TW" sz="2800" i="1" baseline="-25000" dirty="0" smtClean="0"/>
              <a:t>i</a:t>
            </a:r>
            <a:r>
              <a:rPr lang="en-US" altLang="zh-TW" sz="2800" dirty="0" smtClean="0"/>
              <a:t> generates a page fault,</a:t>
            </a:r>
          </a:p>
          <a:p>
            <a:pPr lvl="1"/>
            <a:r>
              <a:rPr lang="en-US" altLang="zh-TW" sz="2800" dirty="0" smtClean="0"/>
              <a:t>select for replacement one of its frames</a:t>
            </a:r>
          </a:p>
          <a:p>
            <a:pPr lvl="1"/>
            <a:r>
              <a:rPr lang="en-US" altLang="zh-TW" sz="2800" dirty="0" smtClean="0"/>
              <a:t>select for replacement a frame from a process </a:t>
            </a:r>
            <a:r>
              <a:rPr lang="en-US" altLang="zh-TW" sz="2800" dirty="0" smtClean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 smtClean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 smtClean="0"/>
              <a:t>low CPU utilization</a:t>
            </a:r>
          </a:p>
          <a:p>
            <a:pPr lvl="1"/>
            <a:r>
              <a:rPr lang="en-US" altLang="zh-TW" sz="2800" dirty="0" smtClean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 smtClean="0"/>
              <a:t>another process added to the system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Thrashing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>
                <a:sym typeface="Symbol" charset="2"/>
              </a:rPr>
              <a:t> a process is busy swapping pages in and out</a:t>
            </a:r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Thrashing (Cont.)</a:t>
            </a:r>
            <a:endParaRPr lang="en-US" altLang="zh-TW" sz="2400" smtClean="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Demand Paging and Thrashing </a:t>
            </a:r>
            <a:endParaRPr lang="en-US" altLang="zh-TW" sz="240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 smtClean="0"/>
              <a:t>Why does demand paging work?</a:t>
            </a:r>
            <a:br>
              <a:rPr lang="en-US" altLang="zh-TW" sz="2800" dirty="0" smtClean="0"/>
            </a:br>
            <a:r>
              <a:rPr lang="en-US" altLang="zh-TW" sz="2800" b="1" dirty="0" smtClean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 smtClean="0"/>
              <a:t>Process migrates from one locality to another</a:t>
            </a:r>
          </a:p>
          <a:p>
            <a:pPr lvl="1"/>
            <a:r>
              <a:rPr lang="en-US" altLang="zh-TW" sz="2800" dirty="0" smtClean="0"/>
              <a:t>Localities may overlap</a:t>
            </a:r>
          </a:p>
          <a:p>
            <a:r>
              <a:rPr lang="en-US" altLang="zh-TW" sz="2800" dirty="0" smtClean="0"/>
              <a:t>Why does thrashing occur?</a:t>
            </a:r>
            <a:br>
              <a:rPr lang="en-US" altLang="zh-TW" sz="2800" dirty="0" smtClean="0"/>
            </a:br>
            <a:r>
              <a:rPr lang="en-US" altLang="zh-TW" sz="2800" dirty="0" smtClean="0">
                <a:sym typeface="Symbol" charset="2"/>
              </a:rPr>
              <a:t> size of locality &gt; total memory size</a:t>
            </a:r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 smtClean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 smtClean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 smtClean="0">
                <a:sym typeface="Symbol" charset="2"/>
              </a:rPr>
              <a:t>=</a:t>
            </a:r>
            <a:br>
              <a:rPr lang="en-US" altLang="zh-TW" sz="2400" dirty="0" smtClean="0">
                <a:sym typeface="Symbol" charset="2"/>
              </a:rPr>
            </a:br>
            <a:r>
              <a:rPr lang="en-US" altLang="zh-TW" sz="2400" dirty="0" smtClean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=  </a:t>
            </a:r>
            <a:r>
              <a:rPr lang="en-US" altLang="zh-TW" sz="2400" i="1" dirty="0" err="1" smtClean="0">
                <a:sym typeface="Symbol" charset="2"/>
              </a:rPr>
              <a:t>WSS</a:t>
            </a:r>
            <a:r>
              <a:rPr lang="en-US" altLang="zh-TW" sz="2400" i="1" baseline="-25000" dirty="0" err="1" smtClean="0">
                <a:sym typeface="Symbol" charset="2"/>
              </a:rPr>
              <a:t>i</a:t>
            </a:r>
            <a:r>
              <a:rPr lang="en-US" altLang="zh-TW" sz="2400" dirty="0" smtClean="0">
                <a:sym typeface="Symbol" charset="2"/>
              </a:rPr>
              <a:t>  total demand frames </a:t>
            </a:r>
          </a:p>
          <a:p>
            <a:r>
              <a:rPr lang="en-US" altLang="zh-TW" sz="2400" dirty="0" smtClean="0">
                <a:sym typeface="Symbol" charset="2"/>
              </a:rPr>
              <a:t>if </a:t>
            </a:r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&gt; </a:t>
            </a:r>
            <a:r>
              <a:rPr lang="en-US" altLang="zh-TW" sz="2400" i="1" dirty="0" smtClean="0">
                <a:sym typeface="Symbol" charset="2"/>
              </a:rPr>
              <a:t>m</a:t>
            </a:r>
            <a:r>
              <a:rPr lang="en-US" altLang="zh-TW" sz="2400" dirty="0" smtClean="0">
                <a:sym typeface="Symbol" charset="2"/>
              </a:rPr>
              <a:t>  </a:t>
            </a:r>
            <a:r>
              <a:rPr lang="en-US" altLang="zh-TW" sz="2400" dirty="0" smtClean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 smtClean="0">
                <a:sym typeface="Symbol" charset="2"/>
              </a:rPr>
              <a:t>Policy if </a:t>
            </a:r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Virtual Memory &gt;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9622" y="982710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Approximate with interval timer + a reference bit</a:t>
            </a:r>
          </a:p>
          <a:p>
            <a:r>
              <a:rPr lang="en-US" altLang="zh-TW" sz="2400" dirty="0" smtClean="0"/>
              <a:t>Example: </a:t>
            </a:r>
            <a:r>
              <a:rPr lang="en-US" altLang="zh-TW" sz="2400" dirty="0" smtClean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 smtClean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 smtClean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 smtClean="0"/>
              <a:t>Establish “acceptable” page-fault rate</a:t>
            </a:r>
          </a:p>
          <a:p>
            <a:pPr lvl="1"/>
            <a:r>
              <a:rPr lang="en-US" altLang="zh-TW" sz="2800" dirty="0" smtClean="0"/>
              <a:t>If actual rate too low, process loses frame</a:t>
            </a:r>
          </a:p>
          <a:p>
            <a:pPr lvl="1"/>
            <a:r>
              <a:rPr lang="en-US" altLang="zh-TW" sz="2800" dirty="0" smtClean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Memory-mapped file I/O allows file I/O to be treated as routine memory access by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mapping</a:t>
            </a:r>
            <a:r>
              <a:rPr lang="en-US" altLang="zh-TW" sz="2400" dirty="0" smtClean="0">
                <a:solidFill>
                  <a:srgbClr val="FF0000"/>
                </a:solidFill>
              </a:rPr>
              <a:t> a disk block to a page in memory</a:t>
            </a:r>
          </a:p>
          <a:p>
            <a:r>
              <a:rPr lang="en-US" altLang="zh-TW" sz="2400" dirty="0" smtClean="0"/>
              <a:t>A file is initially read using </a:t>
            </a:r>
            <a:r>
              <a:rPr lang="en-US" altLang="zh-TW" sz="2400" dirty="0" smtClean="0">
                <a:solidFill>
                  <a:srgbClr val="FF0000"/>
                </a:solidFill>
              </a:rPr>
              <a:t>demand paging</a:t>
            </a:r>
            <a:r>
              <a:rPr lang="en-US" altLang="zh-TW" sz="2400" dirty="0" smtClean="0"/>
              <a:t>. A page-sized portion of the file is read from the file system into a physical page. </a:t>
            </a:r>
            <a:r>
              <a:rPr lang="en-US" altLang="zh-TW" sz="2400" dirty="0" smtClean="0">
                <a:solidFill>
                  <a:srgbClr val="FF0000"/>
                </a:solidFill>
              </a:rPr>
              <a:t>Subsequent reads/writes </a:t>
            </a:r>
            <a:r>
              <a:rPr lang="en-US" altLang="zh-TW" sz="2400" dirty="0" smtClean="0">
                <a:solidFill>
                  <a:srgbClr val="FF0000"/>
                </a:solidFill>
              </a:rPr>
              <a:t>from/to </a:t>
            </a:r>
            <a:r>
              <a:rPr lang="en-US" altLang="zh-TW" sz="2400" dirty="0" smtClean="0">
                <a:solidFill>
                  <a:srgbClr val="FF0000"/>
                </a:solidFill>
              </a:rPr>
              <a:t>the file are treated as ordinary memory accesses.</a:t>
            </a:r>
          </a:p>
          <a:p>
            <a:r>
              <a:rPr lang="en-US" altLang="zh-TW" sz="2400" dirty="0" smtClean="0"/>
              <a:t>Simplifies file access by treating file I/O through memory rather than </a:t>
            </a:r>
            <a:r>
              <a:rPr lang="en-US" altLang="zh-TW" sz="2400" b="1" dirty="0" smtClean="0">
                <a:latin typeface="Courier New" charset="0"/>
              </a:rPr>
              <a:t>read</a:t>
            </a:r>
            <a:r>
              <a:rPr lang="en-US" altLang="zh-TW" sz="2400" b="1" dirty="0" smtClean="0">
                <a:latin typeface="Courier New" charset="0"/>
              </a:rPr>
              <a:t>(), write</a:t>
            </a:r>
            <a:r>
              <a:rPr lang="en-US" altLang="zh-TW" sz="2400" b="1" dirty="0" smtClean="0">
                <a:latin typeface="Courier New" charset="0"/>
              </a:rPr>
              <a:t>()</a:t>
            </a:r>
            <a:r>
              <a:rPr lang="en-US" altLang="zh-TW" sz="2400" dirty="0" smtClean="0"/>
              <a:t> system calls</a:t>
            </a:r>
          </a:p>
          <a:p>
            <a:r>
              <a:rPr lang="en-US" altLang="zh-TW" sz="2400" dirty="0" smtClean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 smtClean="0"/>
              <a:t>Treated differently from user mode memory (list of free..)</a:t>
            </a:r>
          </a:p>
          <a:p>
            <a:r>
              <a:rPr lang="en-US" altLang="zh-TW" sz="2400" dirty="0" smtClean="0"/>
              <a:t>Often allocated from a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 smtClean="0"/>
              <a:t>Kernel requests memory for structures of varying sizes, some of which are less than a page in size. 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The </a:t>
            </a:r>
            <a:r>
              <a:rPr lang="en-US" altLang="zh-TW" sz="2400" dirty="0" smtClean="0"/>
              <a:t>kernel must use memory conservatively and attempt to minimize waste due to fragmentation. </a:t>
            </a:r>
            <a:endParaRPr lang="en-US" altLang="zh-TW" sz="2400" dirty="0" smtClean="0"/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Many </a:t>
            </a:r>
            <a:r>
              <a:rPr lang="en-US" altLang="zh-TW" sz="2400" dirty="0" smtClean="0">
                <a:solidFill>
                  <a:srgbClr val="FF0000"/>
                </a:solidFill>
              </a:rPr>
              <a:t>OS do not subject kernel code or data to the paging system.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 smtClean="0"/>
              <a:t>Two strategies: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Buddy System </a:t>
            </a:r>
            <a:r>
              <a:rPr lang="en-US" altLang="zh-TW" sz="2400" dirty="0" smtClean="0"/>
              <a:t>and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 smtClean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 smtClean="0"/>
              <a:t>Allocates memory from fixed-size segment consisting of physically-contiguous pages</a:t>
            </a:r>
          </a:p>
          <a:p>
            <a:r>
              <a:rPr lang="en-US" altLang="zh-TW" sz="2400" dirty="0" smtClean="0"/>
              <a:t>Memory is allocated from this segment using a </a:t>
            </a:r>
            <a:r>
              <a:rPr lang="en-US" altLang="zh-TW" sz="2400" b="1" dirty="0" smtClean="0"/>
              <a:t>power-of-2 allocator</a:t>
            </a:r>
          </a:p>
          <a:p>
            <a:pPr lvl="1"/>
            <a:r>
              <a:rPr lang="en-US" altLang="zh-TW" sz="2400" dirty="0" smtClean="0"/>
              <a:t>Satisfies requests in units sized as power of 2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 smtClean="0"/>
              <a:t>, for 11kB, it is satisfies with a 16-KB segment</a:t>
            </a:r>
          </a:p>
          <a:p>
            <a:pPr lvl="1"/>
            <a:r>
              <a:rPr lang="en-US" altLang="zh-TW" sz="2400" dirty="0" smtClean="0"/>
              <a:t>When smaller allocation needed than is available, </a:t>
            </a:r>
            <a:r>
              <a:rPr lang="en-US" altLang="zh-TW" sz="2400" dirty="0" smtClean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 smtClean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</a:t>
            </a:r>
            <a:r>
              <a:rPr kumimoji="1" lang="en-US" altLang="zh-TW" sz="2400" b="1" kern="0" dirty="0" smtClean="0">
                <a:latin typeface="Candara" pitchFamily="34" charset="0"/>
              </a:rPr>
              <a:t>releases </a:t>
            </a:r>
            <a:r>
              <a:rPr kumimoji="1" lang="en-US" altLang="zh-TW" sz="2400" b="1" kern="0" dirty="0">
                <a:latin typeface="Candara" pitchFamily="34" charset="0"/>
              </a:rPr>
              <a:t>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Slab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is one or more physically contiguous pages</a:t>
            </a:r>
          </a:p>
          <a:p>
            <a:r>
              <a:rPr lang="en-US" altLang="zh-TW" sz="2800" b="1" dirty="0" smtClean="0">
                <a:solidFill>
                  <a:srgbClr val="3366FF"/>
                </a:solidFill>
              </a:rPr>
              <a:t>Cache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consists of one or more slabs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 smtClean="0"/>
              <a:t>A separate cache for the data structure representing </a:t>
            </a:r>
            <a:r>
              <a:rPr lang="en-US" altLang="zh-TW" sz="2800" b="1" dirty="0" smtClean="0"/>
              <a:t>process descriptor</a:t>
            </a:r>
          </a:p>
          <a:p>
            <a:pPr lvl="1"/>
            <a:r>
              <a:rPr lang="en-US" altLang="zh-TW" sz="2800" dirty="0" smtClean="0"/>
              <a:t>A separate cache for </a:t>
            </a:r>
            <a:r>
              <a:rPr lang="en-US" altLang="zh-TW" sz="2800" b="1" dirty="0" smtClean="0"/>
              <a:t>file objects</a:t>
            </a:r>
          </a:p>
          <a:p>
            <a:pPr lvl="1"/>
            <a:r>
              <a:rPr lang="en-US" altLang="zh-TW" sz="2800" dirty="0" smtClean="0"/>
              <a:t>A separate cache for </a:t>
            </a:r>
            <a:r>
              <a:rPr lang="en-US" altLang="zh-TW" sz="2800" b="1" dirty="0" smtClean="0"/>
              <a:t>semaphores</a:t>
            </a:r>
          </a:p>
          <a:p>
            <a:r>
              <a:rPr lang="en-US" altLang="zh-TW" sz="2800" dirty="0" smtClean="0"/>
              <a:t>Each cache filled with </a:t>
            </a:r>
            <a:r>
              <a:rPr lang="en-US" altLang="zh-TW" sz="2800" b="1" dirty="0" smtClean="0">
                <a:solidFill>
                  <a:srgbClr val="3366FF"/>
                </a:solidFill>
              </a:rPr>
              <a:t>objects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 smtClean="0"/>
              <a:t> the cache represents.</a:t>
            </a:r>
          </a:p>
          <a:p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The slab-allocations algorithm </a:t>
            </a:r>
            <a:r>
              <a:rPr lang="en-US" altLang="zh-TW" sz="2800" dirty="0" smtClean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 smtClean="0"/>
              <a:t>When a cache is created, a number of objects are allocated to the cache (initially marked as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free</a:t>
            </a:r>
            <a:r>
              <a:rPr lang="en-US" altLang="zh-TW" sz="2800" b="1" dirty="0" smtClean="0"/>
              <a:t>).</a:t>
            </a:r>
          </a:p>
          <a:p>
            <a:r>
              <a:rPr lang="en-US" altLang="zh-TW" sz="2800" dirty="0" smtClean="0"/>
              <a:t>The number of objects in the cache depends on the size of the associated slab. A 12-KB slab can store six 2-KB objects.</a:t>
            </a:r>
          </a:p>
          <a:p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 smtClean="0"/>
              <a:t>The object assigned from the cache is marked as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 smtClean="0"/>
              <a:t>If slab is full of used objects, next object allocated from empty slab</a:t>
            </a:r>
          </a:p>
          <a:p>
            <a:pPr lvl="1"/>
            <a:r>
              <a:rPr lang="en-US" altLang="zh-TW" sz="2400" dirty="0" smtClean="0"/>
              <a:t>If no empty slabs, new slab allocated</a:t>
            </a:r>
          </a:p>
          <a:p>
            <a:r>
              <a:rPr lang="en-US" altLang="zh-TW" sz="2400" dirty="0" smtClean="0"/>
              <a:t>Two main benefits 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 smtClean="0"/>
              <a:t>.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 smtClean="0"/>
              <a:t>. (Objects are created in advance and thus can be quickly allocated from cache)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 smtClean="0">
                <a:solidFill>
                  <a:srgbClr val="FF0000"/>
                </a:solidFill>
              </a:rPr>
              <a:t>Prepaging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 smtClean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 smtClean="0">
                <a:solidFill>
                  <a:srgbClr val="FF0000"/>
                </a:solidFill>
              </a:rPr>
              <a:t>Prepage</a:t>
            </a:r>
            <a:r>
              <a:rPr lang="en-US" altLang="zh-TW" sz="2400" dirty="0" smtClean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 smtClean="0"/>
              <a:t>But if </a:t>
            </a:r>
            <a:r>
              <a:rPr lang="en-US" altLang="zh-TW" sz="2400" dirty="0" err="1" smtClean="0"/>
              <a:t>prepaged</a:t>
            </a:r>
            <a:r>
              <a:rPr lang="en-US" altLang="zh-TW" sz="2400" dirty="0" smtClean="0"/>
              <a:t> pages are unused, I/O and memory was wasted</a:t>
            </a:r>
          </a:p>
          <a:p>
            <a:pPr lvl="1"/>
            <a:r>
              <a:rPr lang="en-US" altLang="zh-TW" sz="2400" dirty="0" smtClean="0"/>
              <a:t>Assume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s</a:t>
            </a:r>
            <a:r>
              <a:rPr lang="en-US" altLang="zh-TW" sz="2400" dirty="0" smtClean="0"/>
              <a:t> pages are </a:t>
            </a:r>
            <a:r>
              <a:rPr lang="en-US" altLang="zh-TW" sz="2400" dirty="0" err="1" smtClean="0"/>
              <a:t>prepaged</a:t>
            </a:r>
            <a:r>
              <a:rPr lang="en-US" altLang="zh-TW" sz="2400" dirty="0" smtClean="0"/>
              <a:t> and </a:t>
            </a:r>
            <a:r>
              <a:rPr lang="el-GR" altLang="zh-TW" sz="2400" i="1" dirty="0" smtClean="0">
                <a:solidFill>
                  <a:srgbClr val="FF0000"/>
                </a:solidFill>
              </a:rPr>
              <a:t>α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of the pages is used</a:t>
            </a:r>
          </a:p>
          <a:p>
            <a:pPr lvl="2"/>
            <a:r>
              <a:rPr lang="en-US" altLang="zh-TW" sz="2400" dirty="0" smtClean="0"/>
              <a:t>Is cost of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s * </a:t>
            </a:r>
            <a:r>
              <a:rPr lang="el-GR" altLang="zh-TW" sz="2400" i="1" dirty="0" smtClean="0">
                <a:solidFill>
                  <a:srgbClr val="FF0000"/>
                </a:solidFill>
              </a:rPr>
              <a:t>α</a:t>
            </a:r>
            <a:r>
              <a:rPr lang="en-US" altLang="zh-TW" sz="2400" i="1" dirty="0" smtClean="0"/>
              <a:t>  </a:t>
            </a:r>
            <a:r>
              <a:rPr lang="en-US" altLang="zh-TW" sz="2400" dirty="0" smtClean="0"/>
              <a:t>save pages faults &gt; or &lt; than the cost of </a:t>
            </a:r>
            <a:r>
              <a:rPr lang="en-US" altLang="zh-TW" sz="2400" dirty="0" err="1" smtClean="0"/>
              <a:t>prepaging</a:t>
            </a:r>
            <a:r>
              <a:rPr lang="en-US" altLang="zh-TW" sz="2400" i="1" dirty="0" smtClean="0"/>
              <a:t> s * (1- </a:t>
            </a:r>
            <a:r>
              <a:rPr lang="el-GR" altLang="zh-TW" sz="2400" i="1" dirty="0" smtClean="0"/>
              <a:t>α</a:t>
            </a:r>
            <a:r>
              <a:rPr lang="en-US" altLang="zh-TW" sz="2400" i="1" dirty="0" smtClean="0"/>
              <a:t>) </a:t>
            </a:r>
            <a:r>
              <a:rPr lang="en-US" altLang="zh-TW" sz="2400" dirty="0" smtClean="0"/>
              <a:t>unnecessary pages</a:t>
            </a:r>
            <a:r>
              <a:rPr lang="en-US" altLang="zh-TW" sz="2400" i="1" dirty="0" smtClean="0"/>
              <a:t>?  </a:t>
            </a:r>
          </a:p>
          <a:p>
            <a:pPr lvl="2"/>
            <a:r>
              <a:rPr lang="el-GR" altLang="zh-TW" sz="2400" i="1" dirty="0" smtClean="0"/>
              <a:t>α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near zero </a:t>
            </a:r>
            <a:r>
              <a:rPr lang="en-US" altLang="zh-TW" sz="2400" dirty="0" smtClean="0">
                <a:sym typeface="Symbol" charset="2"/>
              </a:rPr>
              <a:t> </a:t>
            </a:r>
            <a:r>
              <a:rPr lang="en-US" altLang="zh-TW" sz="2400" dirty="0" err="1" smtClean="0">
                <a:sym typeface="Symbol" charset="2"/>
              </a:rPr>
              <a:t>prepaging</a:t>
            </a:r>
            <a:r>
              <a:rPr lang="en-US" altLang="zh-TW" sz="2400" dirty="0" smtClean="0">
                <a:sym typeface="Symbol" charset="2"/>
              </a:rPr>
              <a:t> loses</a:t>
            </a:r>
            <a:r>
              <a:rPr lang="en-US" altLang="zh-TW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smtClean="0"/>
              <a:t>Page size selection must take into consideration:</a:t>
            </a:r>
          </a:p>
          <a:p>
            <a:pPr lvl="1"/>
            <a:r>
              <a:rPr lang="en-US" altLang="zh-TW" sz="2800" smtClean="0"/>
              <a:t>fragmentation</a:t>
            </a:r>
          </a:p>
          <a:p>
            <a:pPr lvl="1"/>
            <a:r>
              <a:rPr lang="en-US" altLang="zh-TW" sz="2800" smtClean="0"/>
              <a:t>table size </a:t>
            </a:r>
          </a:p>
          <a:p>
            <a:pPr lvl="1"/>
            <a:r>
              <a:rPr lang="en-US" altLang="zh-TW" sz="2800" smtClean="0"/>
              <a:t>I/O overhead</a:t>
            </a:r>
          </a:p>
          <a:p>
            <a:pPr lvl="1"/>
            <a:r>
              <a:rPr lang="en-US" altLang="zh-TW" sz="2800" smtClean="0"/>
              <a:t>locality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TLB Reach </a:t>
            </a:r>
            <a:r>
              <a:rPr lang="en-US" altLang="zh-TW" sz="2400" dirty="0" smtClean="0"/>
              <a:t>- The amount of memory accessible from the TLB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TLB Reach = (TLB Size) X (Page Size)</a:t>
            </a:r>
          </a:p>
          <a:p>
            <a:r>
              <a:rPr lang="en-US" altLang="zh-TW" sz="2400" dirty="0" smtClean="0"/>
              <a:t>Ideally, </a:t>
            </a:r>
            <a:r>
              <a:rPr lang="en-US" altLang="zh-TW" sz="2400" dirty="0" smtClean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 smtClean="0"/>
              <a:t>Increase the Page Size</a:t>
            </a:r>
          </a:p>
          <a:p>
            <a:pPr lvl="1"/>
            <a:r>
              <a:rPr lang="en-US" altLang="zh-TW" sz="2400" dirty="0" smtClean="0"/>
              <a:t>This may lead to an increase in fragmentation as not all applications require a large page size</a:t>
            </a:r>
          </a:p>
          <a:p>
            <a:r>
              <a:rPr lang="en-US" altLang="zh-TW" sz="2400" dirty="0" smtClean="0"/>
              <a:t>Provide Multiple Page Sizes</a:t>
            </a:r>
          </a:p>
          <a:p>
            <a:pPr lvl="1"/>
            <a:r>
              <a:rPr lang="en-US" altLang="zh-TW" sz="2400" dirty="0" smtClean="0"/>
              <a:t>This allows applications that require larger page sizes the opportunity to use them without an increase in fragmentation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 smtClean="0"/>
              <a:t>Int</a:t>
            </a:r>
            <a:r>
              <a:rPr lang="en-US" altLang="zh-TW" sz="2000" dirty="0" smtClean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Each row is stored in one page 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           for (j = 0; j &lt;128; j++)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for (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= 0;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&lt; 128;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   data[</a:t>
            </a:r>
            <a:r>
              <a:rPr lang="en-US" altLang="zh-TW" sz="2000" dirty="0" err="1" smtClean="0"/>
              <a:t>i,j</a:t>
            </a:r>
            <a:r>
              <a:rPr lang="en-US" altLang="zh-TW" sz="2000" dirty="0" smtClean="0"/>
              <a:t>] = 0;</a:t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</a:t>
            </a:r>
            <a:r>
              <a:rPr lang="en-US" altLang="zh-TW" sz="2000" dirty="0" smtClean="0">
                <a:solidFill>
                  <a:srgbClr val="FF0000"/>
                </a:solidFill>
              </a:rPr>
              <a:t>128 x 128 = 16,384 page faults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        for (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= 0;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&lt; 128;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for (j = 0; j &lt; 128; j++)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data[</a:t>
            </a:r>
            <a:r>
              <a:rPr lang="en-US" altLang="zh-TW" sz="2000" dirty="0" err="1" smtClean="0"/>
              <a:t>i,j</a:t>
            </a:r>
            <a:r>
              <a:rPr lang="en-US" altLang="zh-TW" sz="2000" dirty="0" smtClean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  <a:gridCol w="431800"/>
                <a:gridCol w="431800"/>
                <a:gridCol w="431800"/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I/O Interlock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/>
              <a:t>– Pages must sometimes be locked into memory</a:t>
            </a:r>
          </a:p>
          <a:p>
            <a:r>
              <a:rPr lang="en-US" altLang="zh-TW" sz="2800" dirty="0" smtClean="0"/>
              <a:t>Consider </a:t>
            </a:r>
            <a:r>
              <a:rPr lang="en-US" altLang="zh-TW" sz="2800" dirty="0" smtClean="0">
                <a:solidFill>
                  <a:srgbClr val="FF0000"/>
                </a:solidFill>
              </a:rPr>
              <a:t>I/O - Pages </a:t>
            </a:r>
            <a:r>
              <a:rPr lang="en-US" altLang="zh-TW" sz="2800" dirty="0" smtClean="0"/>
              <a:t>that are used for copying a file from a device must be locked from being selected for eviction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 smtClean="0"/>
              <a:t>Windows XP</a:t>
            </a:r>
          </a:p>
          <a:p>
            <a:r>
              <a:rPr lang="en-US" altLang="zh-TW" sz="2800" smtClean="0"/>
              <a:t>Solaris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Uses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 smtClean="0"/>
              <a:t>Processes are assigned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 smtClean="0">
                <a:solidFill>
                  <a:srgbClr val="3366FF"/>
                </a:solidFill>
              </a:rPr>
              <a:t> </a:t>
            </a:r>
            <a:r>
              <a:rPr lang="en-US" altLang="zh-TW" sz="2400" dirty="0" smtClean="0"/>
              <a:t>and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working set maximum</a:t>
            </a:r>
            <a:endParaRPr lang="en-US" altLang="zh-TW" sz="2400" dirty="0" smtClean="0">
              <a:solidFill>
                <a:srgbClr val="3366FF"/>
              </a:solidFill>
            </a:endParaRPr>
          </a:p>
          <a:p>
            <a:r>
              <a:rPr lang="en-US" altLang="zh-TW" sz="2400" dirty="0" smtClean="0"/>
              <a:t>Working set minimum is the minimum number of pages the process is guaranteed to have in memory</a:t>
            </a:r>
          </a:p>
          <a:p>
            <a:r>
              <a:rPr lang="en-US" altLang="zh-TW" sz="2400" dirty="0" smtClean="0"/>
              <a:t>A process may be assigned as many pages up to its working set maximum</a:t>
            </a:r>
          </a:p>
          <a:p>
            <a:r>
              <a:rPr lang="en-US" altLang="zh-TW" sz="2400" dirty="0" smtClean="0"/>
              <a:t>When the amount of free memory in the system falls below a threshold,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 smtClean="0">
                <a:solidFill>
                  <a:srgbClr val="3366FF"/>
                </a:solidFill>
              </a:rPr>
              <a:t> </a:t>
            </a:r>
            <a:r>
              <a:rPr lang="en-US" altLang="zh-TW" sz="2400" dirty="0" smtClean="0"/>
              <a:t>is performed to restore the amount of free memory</a:t>
            </a:r>
          </a:p>
          <a:p>
            <a:r>
              <a:rPr lang="en-US" altLang="zh-TW" sz="2400" dirty="0" smtClean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 smtClean="0"/>
              <a:t>Maintains a list of free pages to assign faulting processes (threads)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Lotsfree</a:t>
            </a:r>
            <a:r>
              <a:rPr lang="en-US" altLang="zh-TW" sz="2400" dirty="0" smtClean="0"/>
              <a:t> – threshold parameter (amount of free memory, usually 1/64 of the physical memory) to begin </a:t>
            </a:r>
            <a:r>
              <a:rPr lang="en-US" altLang="zh-TW" sz="2400" dirty="0" smtClean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Desfree</a:t>
            </a:r>
            <a:r>
              <a:rPr lang="en-US" altLang="zh-TW" sz="2400" dirty="0" smtClean="0"/>
              <a:t> – threshold parameter to </a:t>
            </a:r>
            <a:r>
              <a:rPr lang="en-US" altLang="zh-TW" sz="2400" dirty="0" smtClean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 smtClean="0"/>
              <a:t>(from 4 times to 100 times/sec)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Minfree</a:t>
            </a:r>
            <a:r>
              <a:rPr lang="en-US" altLang="zh-TW" sz="2400" dirty="0" smtClean="0"/>
              <a:t> – threshold parameter to begin </a:t>
            </a:r>
            <a:r>
              <a:rPr lang="en-US" altLang="zh-TW" sz="2400" dirty="0" smtClean="0">
                <a:solidFill>
                  <a:srgbClr val="FF0000"/>
                </a:solidFill>
              </a:rPr>
              <a:t>swapping</a:t>
            </a:r>
            <a:r>
              <a:rPr lang="en-US" altLang="zh-TW" sz="2400" dirty="0" smtClean="0"/>
              <a:t> processes, thereby freeing all pages allocated to the swapped processes.</a:t>
            </a:r>
          </a:p>
          <a:p>
            <a:r>
              <a:rPr lang="en-US" altLang="zh-TW" sz="2400" dirty="0" smtClean="0"/>
              <a:t>Paging is performed by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pageout</a:t>
            </a:r>
            <a:r>
              <a:rPr lang="en-US" altLang="zh-TW" sz="2400" dirty="0" smtClean="0"/>
              <a:t> process</a:t>
            </a:r>
          </a:p>
          <a:p>
            <a:r>
              <a:rPr lang="en-US" altLang="zh-TW" sz="2400" dirty="0" err="1" smtClean="0"/>
              <a:t>Pageout</a:t>
            </a:r>
            <a:r>
              <a:rPr lang="en-US" altLang="zh-TW" sz="2400" dirty="0" smtClean="0"/>
              <a:t> scans pages (four times per second) using modified clock algorithm (</a:t>
            </a:r>
            <a:r>
              <a:rPr lang="en-US" altLang="zh-TW" sz="2400" dirty="0" smtClean="0">
                <a:solidFill>
                  <a:srgbClr val="FF0000"/>
                </a:solidFill>
              </a:rPr>
              <a:t>two hands</a:t>
            </a:r>
            <a:r>
              <a:rPr lang="en-US" altLang="zh-TW" sz="2400" dirty="0" smtClean="0"/>
              <a:t>)</a:t>
            </a:r>
          </a:p>
          <a:p>
            <a:endParaRPr lang="en-US" altLang="zh-TW" sz="2400" dirty="0" smtClean="0"/>
          </a:p>
          <a:p>
            <a:pPr>
              <a:buFont typeface="Monotype Sorts" charset="2"/>
              <a:buNone/>
            </a:pPr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 smtClean="0"/>
              <a:t>The front hand scans the pages and sets the ref bit to 0</a:t>
            </a:r>
          </a:p>
          <a:p>
            <a:pPr lvl="1"/>
            <a:r>
              <a:rPr lang="en-US" altLang="zh-TW" sz="2400" dirty="0" smtClean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 smtClean="0">
                <a:solidFill>
                  <a:srgbClr val="FF0000"/>
                </a:solidFill>
              </a:rPr>
              <a:t>Handspread</a:t>
            </a:r>
            <a:r>
              <a:rPr lang="en-US" altLang="zh-TW" sz="2400" dirty="0" smtClean="0"/>
              <a:t>: the distance (in pages) between the two hands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Scanrate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is the rate at which pages are scanned. This ranges from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slowscan</a:t>
            </a:r>
            <a:r>
              <a:rPr lang="en-US" altLang="zh-TW" sz="2400" i="1" dirty="0" smtClean="0"/>
              <a:t> (100 pages/sec)</a:t>
            </a:r>
            <a:r>
              <a:rPr lang="en-US" altLang="zh-TW" sz="2400" dirty="0" smtClean="0"/>
              <a:t> to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fastscan</a:t>
            </a:r>
            <a:r>
              <a:rPr lang="en-US" altLang="zh-TW" sz="2400" i="1" dirty="0" smtClean="0"/>
              <a:t> (up to 8192 pages/sec)</a:t>
            </a:r>
            <a:endParaRPr lang="en-US" altLang="zh-TW" sz="2400" dirty="0" smtClean="0"/>
          </a:p>
          <a:p>
            <a:r>
              <a:rPr lang="en-US" altLang="zh-TW" sz="2400" dirty="0" smtClean="0"/>
              <a:t>The amount of time between the two hands depends on </a:t>
            </a:r>
            <a:r>
              <a:rPr lang="en-US" altLang="zh-TW" sz="2400" dirty="0" err="1" smtClean="0"/>
              <a:t>scanrate</a:t>
            </a:r>
            <a:r>
              <a:rPr lang="en-US" altLang="zh-TW" sz="2400" dirty="0" smtClean="0"/>
              <a:t> and </a:t>
            </a:r>
            <a:r>
              <a:rPr lang="en-US" altLang="zh-TW" sz="2400" dirty="0" err="1" smtClean="0"/>
              <a:t>handspread</a:t>
            </a:r>
            <a:r>
              <a:rPr lang="en-US" altLang="zh-TW" sz="2400" dirty="0" smtClean="0"/>
              <a:t>. For </a:t>
            </a:r>
            <a:r>
              <a:rPr lang="en-US" altLang="zh-TW" sz="2400" dirty="0" err="1" smtClean="0"/>
              <a:t>scanrate</a:t>
            </a:r>
            <a:r>
              <a:rPr lang="en-US" altLang="zh-TW" sz="2400" dirty="0" smtClean="0"/>
              <a:t> = 100/sec, </a:t>
            </a:r>
            <a:r>
              <a:rPr lang="en-US" altLang="zh-TW" sz="2400" dirty="0" err="1" smtClean="0"/>
              <a:t>handspread</a:t>
            </a:r>
            <a:r>
              <a:rPr lang="en-US" altLang="zh-TW" sz="2400" dirty="0" smtClean="0"/>
              <a:t> = 1000 pages, we have 10 sec.</a:t>
            </a:r>
          </a:p>
          <a:p>
            <a:r>
              <a:rPr lang="en-US" altLang="zh-TW" sz="2400" dirty="0" err="1" smtClean="0"/>
              <a:t>Pageout</a:t>
            </a:r>
            <a:r>
              <a:rPr lang="en-US" altLang="zh-TW" sz="2400" dirty="0" smtClean="0"/>
              <a:t> is called more frequently depending upon the amount of free memory available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</a:t>
            </a: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egin paging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</a:t>
            </a: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egin swapping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 smtClean="0"/>
              <a:t>End of Chapter 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Bring a page into memory only when it is needed</a:t>
            </a:r>
          </a:p>
          <a:p>
            <a:pPr lvl="1"/>
            <a:r>
              <a:rPr lang="en-US" altLang="zh-TW" sz="2400" dirty="0" smtClean="0"/>
              <a:t>Less I/O needed</a:t>
            </a:r>
          </a:p>
          <a:p>
            <a:pPr lvl="1"/>
            <a:r>
              <a:rPr lang="en-US" altLang="zh-TW" sz="2400" dirty="0" smtClean="0"/>
              <a:t>Less memory needed </a:t>
            </a:r>
          </a:p>
          <a:p>
            <a:pPr lvl="1"/>
            <a:r>
              <a:rPr lang="en-US" altLang="zh-TW" sz="2400" dirty="0" smtClean="0"/>
              <a:t>Faster response</a:t>
            </a:r>
          </a:p>
          <a:p>
            <a:pPr lvl="1"/>
            <a:r>
              <a:rPr lang="en-US" altLang="zh-TW" sz="2400" dirty="0" smtClean="0"/>
              <a:t>More users</a:t>
            </a:r>
          </a:p>
          <a:p>
            <a:r>
              <a:rPr lang="en-US" altLang="zh-TW" sz="2400" dirty="0" smtClean="0"/>
              <a:t>Page is needed </a:t>
            </a:r>
            <a:r>
              <a:rPr lang="en-US" altLang="zh-TW" sz="2400" dirty="0" smtClean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 smtClean="0"/>
              <a:t>invalid reference </a:t>
            </a:r>
            <a:r>
              <a:rPr lang="en-US" altLang="zh-TW" sz="2400" dirty="0" smtClean="0">
                <a:sym typeface="Symbol" charset="2"/>
              </a:rPr>
              <a:t> abort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en-US" altLang="zh-TW" sz="2400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 smtClean="0">
                <a:sym typeface="Symbol" charset="2"/>
              </a:rPr>
              <a:t>– never swaps a page into memory unless page will be needed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Swapper that deals with pages is a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 smtClean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20086</TotalTime>
  <Words>2688</Words>
  <Application>Microsoft Office PowerPoint</Application>
  <PresentationFormat>如螢幕大小 (4:3)</PresentationFormat>
  <Paragraphs>495</Paragraphs>
  <Slides>74</Slides>
  <Notes>74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77" baseType="lpstr">
      <vt:lpstr>1_os-8</vt:lpstr>
      <vt:lpstr>Equation</vt:lpstr>
      <vt:lpstr>Microsoft 方程式編輯器 3.0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admin</cp:lastModifiedBy>
  <cp:revision>179</cp:revision>
  <cp:lastPrinted>2001-06-14T14:14:54Z</cp:lastPrinted>
  <dcterms:created xsi:type="dcterms:W3CDTF">2008-07-20T15:16:37Z</dcterms:created>
  <dcterms:modified xsi:type="dcterms:W3CDTF">2012-12-03T01:57:35Z</dcterms:modified>
</cp:coreProperties>
</file>